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06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78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19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76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33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83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2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0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18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28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4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5A556-7732-415E-BD76-B0E05B286925}" type="datetimeFigureOut">
              <a:rPr lang="ru-RU" smtClean="0"/>
              <a:t>12.05.2022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49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7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25214" y="305047"/>
            <a:ext cx="9144000" cy="757432"/>
          </a:xfrm>
        </p:spPr>
        <p:txBody>
          <a:bodyPr>
            <a:noAutofit/>
          </a:bodyPr>
          <a:lstStyle/>
          <a:p>
            <a:r>
              <a:rPr lang="ru-RU" sz="1800" dirty="0" smtClean="0">
                <a:latin typeface="Arial Narrow" panose="020B0606020202030204" pitchFamily="34" charset="0"/>
              </a:rPr>
              <a:t>Министерство науки и высшего образования Российской Федерации </a:t>
            </a:r>
            <a:br>
              <a:rPr lang="ru-RU" sz="1800" dirty="0" smtClean="0">
                <a:latin typeface="Arial Narrow" panose="020B0606020202030204" pitchFamily="34" charset="0"/>
              </a:rPr>
            </a:br>
            <a:r>
              <a:rPr lang="ru-RU" sz="1800" dirty="0" smtClean="0">
                <a:latin typeface="Arial Narrow" panose="020B0606020202030204" pitchFamily="34" charset="0"/>
              </a:rPr>
              <a:t>ФГАОУ ВО «Уральский федеральный университет имени первого Президента России Б.Н. Ельцина» </a:t>
            </a:r>
            <a:br>
              <a:rPr lang="ru-RU" sz="1800" dirty="0" smtClean="0">
                <a:latin typeface="Arial Narrow" panose="020B0606020202030204" pitchFamily="34" charset="0"/>
              </a:rPr>
            </a:br>
            <a:r>
              <a:rPr lang="ru-RU" sz="1800" dirty="0" smtClean="0">
                <a:latin typeface="Arial Narrow" panose="020B0606020202030204" pitchFamily="34" charset="0"/>
              </a:rPr>
              <a:t>Институт новых материалов и технологий Кафедра «Теплофизика и информатика в металлургии»</a:t>
            </a:r>
            <a:endParaRPr lang="ru-RU" sz="1800" dirty="0">
              <a:latin typeface="Arial Narrow" panose="020B060602020203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0" y="54331"/>
            <a:ext cx="1019321" cy="1019321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3533189" y="1290441"/>
            <a:ext cx="592804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Arial Narrow" panose="020B0606020202030204" pitchFamily="34" charset="0"/>
              </a:rPr>
              <a:t>КУРСОВАЯ РАБОТА</a:t>
            </a:r>
          </a:p>
          <a:p>
            <a:pPr algn="ctr"/>
            <a:r>
              <a:rPr lang="ru-RU" sz="2400" dirty="0" smtClean="0">
                <a:latin typeface="Arial Narrow" panose="020B0606020202030204" pitchFamily="34" charset="0"/>
              </a:rPr>
              <a:t>«Управление данными»</a:t>
            </a:r>
            <a:endParaRPr lang="ru-RU" sz="2400" dirty="0">
              <a:latin typeface="Arial Narrow" panose="020B0606020202030204" pitchFamily="34" charset="0"/>
            </a:endParaRPr>
          </a:p>
          <a:p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099315" y="2464816"/>
            <a:ext cx="6795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Arial Narrow" panose="020B0606020202030204" pitchFamily="34" charset="0"/>
              </a:rPr>
              <a:t>РАЗРАБОТКА ПРОГРАММНОГО ПРОДУКТА </a:t>
            </a:r>
            <a:r>
              <a:rPr lang="ru-RU" sz="2400" b="1" dirty="0" smtClean="0">
                <a:latin typeface="Arial Narrow" panose="020B0606020202030204" pitchFamily="34" charset="0"/>
              </a:rPr>
              <a:t>«СИСТЕМА КОНТРОЛЯ ДОСТУПА»</a:t>
            </a:r>
            <a:endParaRPr lang="ru-RU" sz="2400" b="1" dirty="0">
              <a:latin typeface="Arial Narrow" panose="020B060602020203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449213" y="36918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Arial Narrow" panose="020B0606020202030204" pitchFamily="34" charset="0"/>
              </a:rPr>
              <a:t>Направление 09.03.02 «Информационные системы и технологии» </a:t>
            </a:r>
            <a:br>
              <a:rPr lang="ru-RU" dirty="0">
                <a:latin typeface="Arial Narrow" panose="020B0606020202030204" pitchFamily="34" charset="0"/>
              </a:rPr>
            </a:br>
            <a:r>
              <a:rPr lang="ru-RU" dirty="0">
                <a:latin typeface="Arial Narrow" panose="020B0606020202030204" pitchFamily="34" charset="0"/>
              </a:rPr>
              <a:t>(уровень бакалавриата)</a:t>
            </a:r>
          </a:p>
          <a:p>
            <a:pPr algn="ctr"/>
            <a:r>
              <a:rPr lang="ru-RU" dirty="0">
                <a:latin typeface="Arial Narrow" panose="020B0606020202030204" pitchFamily="34" charset="0"/>
              </a:rPr>
              <a:t>Образовательная программа 09.03.02/03.01 </a:t>
            </a:r>
            <a:br>
              <a:rPr lang="ru-RU" dirty="0">
                <a:latin typeface="Arial Narrow" panose="020B0606020202030204" pitchFamily="34" charset="0"/>
              </a:rPr>
            </a:br>
            <a:r>
              <a:rPr lang="ru-RU" dirty="0">
                <a:latin typeface="Arial Narrow" panose="020B0606020202030204" pitchFamily="34" charset="0"/>
              </a:rPr>
              <a:t>«Информационные системы и технологии в металлургии»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387473" y="5218568"/>
            <a:ext cx="3242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Руководитель 	    </a:t>
            </a:r>
            <a:r>
              <a:rPr lang="ru-RU" dirty="0" err="1" smtClean="0">
                <a:latin typeface="Arial Narrow" panose="020B0606020202030204" pitchFamily="34" charset="0"/>
              </a:rPr>
              <a:t>В.В.Лавров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 smtClean="0">
                <a:latin typeface="Arial Narrow" panose="020B0606020202030204" pitchFamily="34" charset="0"/>
              </a:rPr>
              <a:t>профессор, д.т.н.     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60763" y="5218568"/>
            <a:ext cx="3348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Студент		</a:t>
            </a:r>
            <a:r>
              <a:rPr lang="ru-RU" dirty="0" err="1">
                <a:latin typeface="Arial Narrow" panose="020B0606020202030204" pitchFamily="34" charset="0"/>
              </a:rPr>
              <a:t>Е.Ю.Мазлова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 smtClean="0">
                <a:latin typeface="Arial Narrow" panose="020B0606020202030204" pitchFamily="34" charset="0"/>
              </a:rPr>
              <a:t>НМТ-393907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872683" y="5943870"/>
            <a:ext cx="1249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 smtClean="0">
                <a:latin typeface="Arial Narrow" panose="020B0606020202030204" pitchFamily="34" charset="0"/>
              </a:rPr>
              <a:t>Екатеринбург</a:t>
            </a:r>
          </a:p>
          <a:p>
            <a:pPr algn="ctr"/>
            <a:r>
              <a:rPr lang="ru-RU" sz="1600" dirty="0" smtClean="0">
                <a:latin typeface="Arial Narrow" panose="020B0606020202030204" pitchFamily="34" charset="0"/>
              </a:rPr>
              <a:t>2022</a:t>
            </a:r>
            <a:endParaRPr lang="ru-RU" sz="1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22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316958" y="138050"/>
            <a:ext cx="107022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 smtClean="0">
                <a:latin typeface="Arial Narrow" panose="020B0606020202030204" pitchFamily="34" charset="0"/>
              </a:rPr>
              <a:t>Разработка </a:t>
            </a:r>
            <a:r>
              <a:rPr lang="ru-RU" sz="2800" b="1" dirty="0">
                <a:latin typeface="Arial Narrow" panose="020B0606020202030204" pitchFamily="34" charset="0"/>
              </a:rPr>
              <a:t>многопользовательского </a:t>
            </a:r>
            <a:r>
              <a:rPr lang="ru-RU" sz="2800" b="1" dirty="0" smtClean="0">
                <a:latin typeface="Arial Narrow" panose="020B0606020202030204" pitchFamily="34" charset="0"/>
              </a:rPr>
              <a:t>web-приложения </a:t>
            </a:r>
            <a:r>
              <a:rPr lang="ru-RU" sz="2800" b="1" dirty="0">
                <a:latin typeface="Arial Narrow" panose="020B0606020202030204" pitchFamily="34" charset="0"/>
              </a:rPr>
              <a:t>на основе </a:t>
            </a:r>
            <a:r>
              <a:rPr lang="ru-RU" sz="2800" b="1" dirty="0" err="1">
                <a:latin typeface="Arial Narrow" panose="020B0606020202030204" pitchFamily="34" charset="0"/>
              </a:rPr>
              <a:t>фреймворка</a:t>
            </a:r>
            <a:r>
              <a:rPr lang="ru-RU" sz="2800" b="1" dirty="0">
                <a:latin typeface="Arial Narrow" panose="020B0606020202030204" pitchFamily="34" charset="0"/>
              </a:rPr>
              <a:t> ASP.NET </a:t>
            </a:r>
            <a:r>
              <a:rPr lang="ru-RU" sz="2800" b="1" dirty="0" err="1">
                <a:latin typeface="Arial Narrow" panose="020B0606020202030204" pitchFamily="34" charset="0"/>
              </a:rPr>
              <a:t>Core</a:t>
            </a:r>
            <a:r>
              <a:rPr lang="ru-RU" sz="2800" b="1" dirty="0">
                <a:latin typeface="Arial Narrow" panose="020B0606020202030204" pitchFamily="34" charset="0"/>
              </a:rPr>
              <a:t> MVC </a:t>
            </a:r>
            <a:endParaRPr lang="ru-RU" sz="2800" dirty="0">
              <a:latin typeface="Arial Narrow" panose="020B0606020202030204" pitchFamily="34" charset="0"/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1664020" y="1334753"/>
            <a:ext cx="1035515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 smtClean="0">
                <a:latin typeface="Arial Narrow" panose="020B0606020202030204" pitchFamily="34" charset="0"/>
              </a:rPr>
              <a:t>Модель </a:t>
            </a:r>
            <a:r>
              <a:rPr lang="ru-RU" sz="2000" b="1" dirty="0">
                <a:latin typeface="Arial Narrow" panose="020B0606020202030204" pitchFamily="34" charset="0"/>
              </a:rPr>
              <a:t>(</a:t>
            </a:r>
            <a:r>
              <a:rPr lang="ru-RU" sz="2000" b="1" dirty="0" err="1">
                <a:latin typeface="Arial Narrow" panose="020B0606020202030204" pitchFamily="34" charset="0"/>
              </a:rPr>
              <a:t>Model</a:t>
            </a:r>
            <a:r>
              <a:rPr lang="ru-RU" sz="2000" b="1" dirty="0">
                <a:latin typeface="Arial Narrow" panose="020B0606020202030204" pitchFamily="34" charset="0"/>
              </a:rPr>
              <a:t>) </a:t>
            </a:r>
            <a:r>
              <a:rPr lang="ru-RU" sz="2000" dirty="0">
                <a:latin typeface="Arial Narrow" panose="020B0606020202030204" pitchFamily="34" charset="0"/>
              </a:rPr>
              <a:t>отвечает за данные, а также определяет структуру приложения. </a:t>
            </a:r>
            <a:r>
              <a:rPr lang="ru-RU" sz="2000" b="1" dirty="0">
                <a:latin typeface="Arial Narrow" panose="020B0606020202030204" pitchFamily="34" charset="0"/>
              </a:rPr>
              <a:t>Представление (</a:t>
            </a:r>
            <a:r>
              <a:rPr lang="ru-RU" sz="2000" b="1" dirty="0" err="1">
                <a:latin typeface="Arial Narrow" panose="020B0606020202030204" pitchFamily="34" charset="0"/>
              </a:rPr>
              <a:t>View</a:t>
            </a:r>
            <a:r>
              <a:rPr lang="ru-RU" sz="2000" b="1" dirty="0">
                <a:latin typeface="Arial Narrow" panose="020B0606020202030204" pitchFamily="34" charset="0"/>
              </a:rPr>
              <a:t>) </a:t>
            </a:r>
            <a:r>
              <a:rPr lang="ru-RU" sz="2000" dirty="0">
                <a:latin typeface="Arial Narrow" panose="020B0606020202030204" pitchFamily="34" charset="0"/>
              </a:rPr>
              <a:t>отвечает за взаимодействие с пользователем, то есть код компонента определяет внешний вид приложения и способы его использования. </a:t>
            </a:r>
            <a:r>
              <a:rPr lang="ru-RU" sz="2000" b="1" dirty="0">
                <a:latin typeface="Arial Narrow" panose="020B0606020202030204" pitchFamily="34" charset="0"/>
              </a:rPr>
              <a:t>Контроллер (</a:t>
            </a:r>
            <a:r>
              <a:rPr lang="ru-RU" sz="2000" b="1" dirty="0" err="1">
                <a:latin typeface="Arial Narrow" panose="020B0606020202030204" pitchFamily="34" charset="0"/>
              </a:rPr>
              <a:t>Controller</a:t>
            </a:r>
            <a:r>
              <a:rPr lang="ru-RU" sz="2000" b="1" dirty="0">
                <a:latin typeface="Arial Narrow" panose="020B0606020202030204" pitchFamily="34" charset="0"/>
              </a:rPr>
              <a:t>)</a:t>
            </a:r>
            <a:r>
              <a:rPr lang="ru-RU" sz="2000" dirty="0">
                <a:latin typeface="Arial Narrow" panose="020B0606020202030204" pitchFamily="34" charset="0"/>
              </a:rPr>
              <a:t> отвечает за связь между </a:t>
            </a:r>
            <a:r>
              <a:rPr lang="ru-RU" sz="2000" dirty="0" err="1">
                <a:latin typeface="Arial Narrow" panose="020B0606020202030204" pitchFamily="34" charset="0"/>
              </a:rPr>
              <a:t>model</a:t>
            </a:r>
            <a:r>
              <a:rPr lang="ru-RU" sz="2000" dirty="0">
                <a:latin typeface="Arial Narrow" panose="020B0606020202030204" pitchFamily="34" charset="0"/>
              </a:rPr>
              <a:t> и </a:t>
            </a:r>
            <a:r>
              <a:rPr lang="ru-RU" sz="2000" dirty="0" err="1">
                <a:latin typeface="Arial Narrow" panose="020B0606020202030204" pitchFamily="34" charset="0"/>
              </a:rPr>
              <a:t>view</a:t>
            </a:r>
            <a:r>
              <a:rPr lang="ru-RU" sz="2000" dirty="0">
                <a:latin typeface="Arial Narrow" panose="020B0606020202030204" pitchFamily="34" charset="0"/>
              </a:rPr>
              <a:t>. Код компонента </a:t>
            </a:r>
            <a:r>
              <a:rPr lang="ru-RU" sz="2000" dirty="0" err="1">
                <a:latin typeface="Arial Narrow" panose="020B0606020202030204" pitchFamily="34" charset="0"/>
              </a:rPr>
              <a:t>controller</a:t>
            </a:r>
            <a:r>
              <a:rPr lang="ru-RU" sz="2000" dirty="0">
                <a:latin typeface="Arial Narrow" panose="020B0606020202030204" pitchFamily="34" charset="0"/>
              </a:rPr>
              <a:t> определяет, как сайт реагирует на действия пользователя.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t="4926" b="5829"/>
          <a:stretch/>
        </p:blipFill>
        <p:spPr>
          <a:xfrm>
            <a:off x="3298791" y="3049654"/>
            <a:ext cx="6607918" cy="372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847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584013" y="354192"/>
            <a:ext cx="7334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Создание авторизации пользователей по ролям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0" t="5809" r="10040" b="11678"/>
          <a:stretch/>
        </p:blipFill>
        <p:spPr>
          <a:xfrm>
            <a:off x="8070979" y="944252"/>
            <a:ext cx="3163078" cy="224867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2" t="8358" r="11330" b="11011"/>
          <a:stretch/>
        </p:blipFill>
        <p:spPr>
          <a:xfrm>
            <a:off x="1849716" y="3519920"/>
            <a:ext cx="3512758" cy="30395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543" y="3691414"/>
            <a:ext cx="5663681" cy="300796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716" y="1027351"/>
            <a:ext cx="4467225" cy="17049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892999" y="2826239"/>
            <a:ext cx="424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 Narrow" panose="020B0606020202030204" pitchFamily="34" charset="0"/>
              </a:rPr>
              <a:t>База данных пользователей</a:t>
            </a:r>
            <a:endParaRPr lang="ru-RU" sz="2000" dirty="0"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16941" y="3226349"/>
            <a:ext cx="5109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 Narrow" panose="020B0606020202030204" pitchFamily="34" charset="0"/>
              </a:rPr>
              <a:t>Разметка страницы авторизации </a:t>
            </a:r>
            <a:r>
              <a:rPr lang="en-US" sz="2000" dirty="0" smtClean="0">
                <a:latin typeface="Arial Narrow" panose="020B0606020202030204" pitchFamily="34" charset="0"/>
              </a:rPr>
              <a:t>.</a:t>
            </a:r>
            <a:r>
              <a:rPr lang="en-US" sz="2000" dirty="0" err="1" smtClean="0">
                <a:latin typeface="Arial Narrow" panose="020B0606020202030204" pitchFamily="34" charset="0"/>
              </a:rPr>
              <a:t>cshtm</a:t>
            </a:r>
            <a:r>
              <a:rPr lang="en-US" sz="2000" dirty="0" err="1">
                <a:latin typeface="Arial Narrow" panose="020B0606020202030204" pitchFamily="34" charset="0"/>
              </a:rPr>
              <a:t>l</a:t>
            </a:r>
            <a:endParaRPr lang="ru-RU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797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89650" y="59772"/>
            <a:ext cx="93057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Разработка визуальных форм для сопровождения таблиц </a:t>
            </a:r>
            <a:b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</a:b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базы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5" r="1518" b="10552"/>
          <a:stretch/>
        </p:blipFill>
        <p:spPr>
          <a:xfrm>
            <a:off x="4796818" y="3964325"/>
            <a:ext cx="7063274" cy="275253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690" y="1013879"/>
            <a:ext cx="6210406" cy="2641486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530221" y="3596494"/>
            <a:ext cx="54777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Использование цикла </a:t>
            </a:r>
            <a:r>
              <a:rPr lang="en-US" dirty="0" err="1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foreach</a:t>
            </a:r>
            <a:r>
              <a:rPr lang="en-US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для вывода записей таблицы</a:t>
            </a:r>
            <a:endParaRPr lang="ru-RU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346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16908" y="175122"/>
            <a:ext cx="6949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Редактирование, добавление и удаление записей базы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"/>
          <a:stretch/>
        </p:blipFill>
        <p:spPr>
          <a:xfrm>
            <a:off x="1565539" y="1653329"/>
            <a:ext cx="6204870" cy="355134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" t="4510"/>
          <a:stretch/>
        </p:blipFill>
        <p:spPr>
          <a:xfrm>
            <a:off x="5999584" y="3834203"/>
            <a:ext cx="5937768" cy="29632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608" y="338684"/>
            <a:ext cx="3381180" cy="355606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65539" y="5447062"/>
            <a:ext cx="605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Интерфейс страниц добавления и редактирования записей</a:t>
            </a:r>
            <a:endParaRPr lang="ru-RU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924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9" y="144027"/>
            <a:ext cx="859611" cy="85961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9" r="5737"/>
          <a:stretch/>
        </p:blipFill>
        <p:spPr>
          <a:xfrm>
            <a:off x="6469525" y="2565918"/>
            <a:ext cx="5604288" cy="4292082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279038" y="253815"/>
            <a:ext cx="10702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>
                <a:latin typeface="Arial Narrow" panose="020B0606020202030204" pitchFamily="34" charset="0"/>
              </a:rPr>
              <a:t>Отображение данных в графическом виде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923" y="1136221"/>
            <a:ext cx="4720416" cy="282960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716784" y="4065628"/>
            <a:ext cx="4478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Arial Narrow" panose="020B0606020202030204" pitchFamily="34" charset="0"/>
              </a:rPr>
              <a:t>Фрагмент кода создания диаграммы в классе-контроллере</a:t>
            </a:r>
            <a:endParaRPr lang="ru-RU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957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251644" y="275216"/>
            <a:ext cx="10702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Arial Narrow" panose="020B0606020202030204" pitchFamily="34" charset="0"/>
              </a:rPr>
              <a:t>Разработка системы экспорта отчетных данных во внешний </a:t>
            </a:r>
            <a:r>
              <a:rPr lang="ru-RU" sz="2800" b="1" dirty="0" smtClean="0">
                <a:latin typeface="Arial Narrow" panose="020B0606020202030204" pitchFamily="34" charset="0"/>
              </a:rPr>
              <a:t>файл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7" r="13016"/>
          <a:stretch/>
        </p:blipFill>
        <p:spPr>
          <a:xfrm>
            <a:off x="1442737" y="1016190"/>
            <a:ext cx="6217210" cy="443218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637" y="3369890"/>
            <a:ext cx="4993220" cy="32968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305935" y="2921222"/>
            <a:ext cx="364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Фрагмент кода класса-контроллера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935" y="1260376"/>
            <a:ext cx="1288904" cy="1265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32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0" y="54331"/>
            <a:ext cx="1019321" cy="101932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335265" y="40771"/>
            <a:ext cx="73773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Демонстрация работы пользователя с системой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2" name="пользовател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6465" y="758431"/>
            <a:ext cx="10418310" cy="586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0" y="54331"/>
            <a:ext cx="1019321" cy="101932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3092669" y="54331"/>
            <a:ext cx="73997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Демонстрация работы администратора системы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3" name="адми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73690" y="835090"/>
            <a:ext cx="10234808" cy="575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4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0" y="54331"/>
            <a:ext cx="1019321" cy="101932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506465" y="235211"/>
            <a:ext cx="8113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latin typeface="Arial Narrow" panose="020B0606020202030204" pitchFamily="34" charset="0"/>
              </a:rPr>
              <a:t>Цели и </a:t>
            </a:r>
            <a:r>
              <a:rPr lang="ru-RU" sz="2800" b="1" dirty="0" smtClean="0">
                <a:latin typeface="Arial Narrow" panose="020B0606020202030204" pitchFamily="34" charset="0"/>
              </a:rPr>
              <a:t>задачи разработки информационной системы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506464" y="858417"/>
            <a:ext cx="1068553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smtClean="0"/>
              <a:t>Цель разработки информационной системы </a:t>
            </a:r>
            <a:r>
              <a:rPr lang="ru-RU" dirty="0" smtClean="0"/>
              <a:t>– повысить безопасность организации и усилить контроль передвижения сотрудников за счёт разработки базы данных и создания web-приложения, систематизации данных о сотрудниках, помещениях и входах-выходах организации, отображения информации в табличном и графическом виде с использованием современных информационных технологий.</a:t>
            </a:r>
          </a:p>
          <a:p>
            <a:pPr algn="just"/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just"/>
            <a:r>
              <a:rPr lang="ru-RU" b="1" dirty="0"/>
              <a:t>Задачи создания информационной системы: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 smtClean="0"/>
              <a:t>изучение предметной области проекта;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 smtClean="0"/>
              <a:t>разработка архитектуры информационной системы;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 smtClean="0"/>
              <a:t>разработка структуры базы данных и автоматизированное наполнение ее тестовыми данными;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 smtClean="0"/>
              <a:t>разработка системы мониторинга доступа к данным ключевой таблицы базы данных, аудита операций ввода, корректировки и удаления записей с ведением журнала произведенных операций в виде отдельной таблицы базы данных;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 smtClean="0"/>
              <a:t>реализация многопользовательского интерфейса web-приложения с возможностью авторизации и регистрации пользователей;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 smtClean="0"/>
              <a:t>реализация функции вывода данных в табличном виде;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 smtClean="0"/>
              <a:t>реализация функции добавления новых записей, редактирования и удаления существующих;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 smtClean="0"/>
              <a:t>реализация функции вывода данных в графическом виде;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 smtClean="0"/>
              <a:t>реализация функции сохранения данных во внешнем файле;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dirty="0" smtClean="0"/>
              <a:t>создание интерактивного отчета с результатами визуализации данных из базы в табличной и графической форме для размещения его на web-сервере предприятия.</a:t>
            </a:r>
          </a:p>
        </p:txBody>
      </p:sp>
    </p:spTree>
    <p:extLst>
      <p:ext uri="{BB962C8B-B14F-4D97-AF65-F5344CB8AC3E}">
        <p14:creationId xmlns:p14="http://schemas.microsoft.com/office/powerpoint/2010/main" val="277225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67"/>
            <a:ext cx="1198067" cy="108212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442737" y="284547"/>
            <a:ext cx="10127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Планирование задач в сервисе </a:t>
            </a:r>
            <a:r>
              <a:rPr lang="en-US" sz="2800" b="1" dirty="0">
                <a:latin typeface="Arial Narrow" panose="020B0606020202030204" pitchFamily="34" charset="0"/>
              </a:rPr>
              <a:t>Microsoft Azure </a:t>
            </a:r>
            <a:r>
              <a:rPr lang="en-US" sz="2800" b="1" dirty="0" err="1" smtClean="0">
                <a:latin typeface="Arial Narrow" panose="020B0606020202030204" pitchFamily="34" charset="0"/>
              </a:rPr>
              <a:t>DevOps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1388" y="2314458"/>
            <a:ext cx="5457021" cy="444137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66" y="807767"/>
            <a:ext cx="5193403" cy="3574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59666" y="4499821"/>
            <a:ext cx="5614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latin typeface="Arial Narrow" panose="020B0606020202030204" pitchFamily="34" charset="0"/>
              </a:rPr>
              <a:t>Доска задач проекта в сервисе </a:t>
            </a:r>
            <a:r>
              <a:rPr lang="en-US" sz="1600" dirty="0">
                <a:latin typeface="Arial Narrow" panose="020B0606020202030204" pitchFamily="34" charset="0"/>
              </a:rPr>
              <a:t>Microsoft Azure </a:t>
            </a:r>
            <a:r>
              <a:rPr lang="en-US" sz="1600" dirty="0" err="1">
                <a:latin typeface="Arial Narrow" panose="020B0606020202030204" pitchFamily="34" charset="0"/>
              </a:rPr>
              <a:t>DevOps</a:t>
            </a:r>
            <a:r>
              <a:rPr lang="ru-RU" sz="1600" dirty="0" smtClean="0">
                <a:latin typeface="Arial Narrow" panose="020B0606020202030204" pitchFamily="34" charset="0"/>
              </a:rPr>
              <a:t>  </a:t>
            </a:r>
            <a:endParaRPr lang="ru-RU" sz="1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76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6" name="Picture 2" descr="Архитектура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3"/>
          <a:stretch/>
        </p:blipFill>
        <p:spPr bwMode="auto">
          <a:xfrm>
            <a:off x="1541795" y="1433933"/>
            <a:ext cx="10650205" cy="4192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1442737" y="331200"/>
            <a:ext cx="9405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Разработка архитектуры информационной системы</a:t>
            </a:r>
            <a:r>
              <a:rPr lang="ru-RU" sz="2800" dirty="0">
                <a:latin typeface="Arial Narrow" panose="020B0606020202030204" pitchFamily="34" charset="0"/>
              </a:rPr>
              <a:t> 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20" y="83149"/>
            <a:ext cx="1019321" cy="101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988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354225" y="347568"/>
            <a:ext cx="10837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 Narrow" panose="020B0606020202030204" pitchFamily="34" charset="0"/>
              </a:rPr>
              <a:t>Проектирование концептуальной модели базы данных в сервисе </a:t>
            </a:r>
            <a:r>
              <a:rPr lang="ru-RU" sz="2400" b="1" dirty="0" err="1">
                <a:latin typeface="Arial Narrow" panose="020B0606020202030204" pitchFamily="34" charset="0"/>
              </a:rPr>
              <a:t>ERDPlus</a:t>
            </a:r>
            <a:r>
              <a:rPr lang="ru-RU" sz="2400" b="1" dirty="0">
                <a:latin typeface="Arial Narrow" panose="020B0606020202030204" pitchFamily="34" charset="0"/>
              </a:rPr>
              <a:t> 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1644001" y="1056449"/>
            <a:ext cx="101685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 smtClean="0">
                <a:latin typeface="Arial Narrow" panose="020B0606020202030204" pitchFamily="34" charset="0"/>
              </a:rPr>
              <a:t>ERDPlus</a:t>
            </a:r>
            <a:r>
              <a:rPr lang="ru-RU" b="1" dirty="0" smtClean="0">
                <a:latin typeface="Arial Narrow" panose="020B0606020202030204" pitchFamily="34" charset="0"/>
              </a:rPr>
              <a:t> </a:t>
            </a:r>
            <a:r>
              <a:rPr lang="ru-RU" dirty="0" smtClean="0">
                <a:latin typeface="Arial Narrow" panose="020B0606020202030204" pitchFamily="34" charset="0"/>
              </a:rPr>
              <a:t>– современный удобный сервис моделирования баз данных с простым и понятным пользователю интерфейсом и достаточно широким функционалом. Он позволяет создавать диаграммы связей сущностей, реляционные схемы, звездных схемы и инструкции SQL DDL. </a:t>
            </a:r>
          </a:p>
          <a:p>
            <a:pPr algn="just"/>
            <a:r>
              <a:rPr lang="ru-RU" dirty="0">
                <a:latin typeface="Arial Narrow" panose="020B0606020202030204" pitchFamily="34" charset="0"/>
              </a:rPr>
              <a:t>Сервис </a:t>
            </a:r>
            <a:r>
              <a:rPr lang="ru-RU" dirty="0" err="1">
                <a:latin typeface="Arial Narrow" panose="020B0606020202030204" pitchFamily="34" charset="0"/>
              </a:rPr>
              <a:t>ERDPlus</a:t>
            </a:r>
            <a:r>
              <a:rPr lang="ru-RU" dirty="0">
                <a:latin typeface="Arial Narrow" panose="020B0606020202030204" pitchFamily="34" charset="0"/>
              </a:rPr>
              <a:t> удобен тем, что автоматически генерирует код </a:t>
            </a:r>
            <a:r>
              <a:rPr lang="en-US" dirty="0">
                <a:latin typeface="Arial Narrow" panose="020B0606020202030204" pitchFamily="34" charset="0"/>
              </a:rPr>
              <a:t>SQL</a:t>
            </a:r>
            <a:r>
              <a:rPr lang="ru-RU" dirty="0">
                <a:latin typeface="Arial Narrow" panose="020B0606020202030204" pitchFamily="34" charset="0"/>
              </a:rPr>
              <a:t> запроса для создания разработанной БД. После выполнения такого запроса в </a:t>
            </a:r>
            <a:r>
              <a:rPr lang="en-US" dirty="0">
                <a:latin typeface="Arial Narrow" panose="020B0606020202030204" pitchFamily="34" charset="0"/>
              </a:rPr>
              <a:t>SQL Management Studio</a:t>
            </a:r>
            <a:r>
              <a:rPr lang="ru-RU" dirty="0">
                <a:latin typeface="Arial Narrow" panose="020B0606020202030204" pitchFamily="34" charset="0"/>
              </a:rPr>
              <a:t> автоматически создается база данных с заданными в схеме типами данных, первичными и внешними ключами и связями между таблицами.</a:t>
            </a:r>
          </a:p>
          <a:p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423" y="185690"/>
            <a:ext cx="1500648" cy="70227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689" y="2955764"/>
            <a:ext cx="10673311" cy="3165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4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6850" y="372122"/>
            <a:ext cx="1083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Разработка и описание </a:t>
            </a:r>
            <a:r>
              <a:rPr lang="ru-RU" sz="2400" b="1" dirty="0" err="1" smtClean="0">
                <a:latin typeface="Arial Narrow" panose="020B0606020202030204" pitchFamily="34" charset="0"/>
              </a:rPr>
              <a:t>даталогической</a:t>
            </a:r>
            <a:r>
              <a:rPr lang="ru-RU" sz="2400" b="1" dirty="0" smtClean="0">
                <a:latin typeface="Arial Narrow" panose="020B0606020202030204" pitchFamily="34" charset="0"/>
              </a:rPr>
              <a:t> модели базы данных на платформе </a:t>
            </a:r>
            <a:r>
              <a:rPr lang="ru-RU" sz="2400" b="1" dirty="0" err="1" smtClean="0">
                <a:latin typeface="Arial Narrow" panose="020B0606020202030204" pitchFamily="34" charset="0"/>
              </a:rPr>
              <a:t>Microsoft</a:t>
            </a:r>
            <a:r>
              <a:rPr lang="ru-RU" sz="2400" b="1" dirty="0" smtClean="0">
                <a:latin typeface="Arial Narrow" panose="020B0606020202030204" pitchFamily="34" charset="0"/>
              </a:rPr>
              <a:t> SQL </a:t>
            </a:r>
            <a:r>
              <a:rPr lang="ru-RU" sz="2400" b="1" dirty="0" err="1" smtClean="0">
                <a:latin typeface="Arial Narrow" panose="020B0606020202030204" pitchFamily="34" charset="0"/>
              </a:rPr>
              <a:t>Server</a:t>
            </a:r>
            <a:r>
              <a:rPr lang="ru-RU" sz="2400" b="1" dirty="0" smtClean="0">
                <a:latin typeface="Arial Narrow" panose="020B0606020202030204" pitchFamily="34" charset="0"/>
              </a:rPr>
              <a:t> 2014</a:t>
            </a:r>
            <a:endParaRPr lang="ru-RU" sz="2400" b="1" dirty="0">
              <a:latin typeface="Arial Narrow" panose="020B0606020202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" y="78780"/>
            <a:ext cx="1001179" cy="1001179"/>
          </a:xfrm>
          <a:prstGeom prst="rect">
            <a:avLst/>
          </a:prstGeom>
        </p:spPr>
      </p:pic>
      <p:pic>
        <p:nvPicPr>
          <p:cNvPr id="2050" name="Picture 2" descr="2022-04-23_22-50-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087" y="1628289"/>
            <a:ext cx="9291929" cy="4708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513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6850" y="160718"/>
            <a:ext cx="1083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Автоматизация наполнения базы тестовыми данными </a:t>
            </a:r>
          </a:p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с использованием сервиса </a:t>
            </a:r>
            <a:r>
              <a:rPr lang="ru-RU" sz="2400" b="1" dirty="0" err="1" smtClean="0">
                <a:latin typeface="Arial Narrow" panose="020B0606020202030204" pitchFamily="34" charset="0"/>
              </a:rPr>
              <a:t>Microsoft</a:t>
            </a:r>
            <a:r>
              <a:rPr lang="ru-RU" sz="2400" b="1" dirty="0" smtClean="0">
                <a:latin typeface="Arial Narrow" panose="020B0606020202030204" pitchFamily="34" charset="0"/>
              </a:rPr>
              <a:t> SQL </a:t>
            </a:r>
            <a:r>
              <a:rPr lang="ru-RU" sz="2400" b="1" dirty="0" err="1" smtClean="0">
                <a:latin typeface="Arial Narrow" panose="020B0606020202030204" pitchFamily="34" charset="0"/>
              </a:rPr>
              <a:t>Server</a:t>
            </a:r>
            <a:r>
              <a:rPr lang="ru-RU" sz="2400" b="1" dirty="0" smtClean="0">
                <a:latin typeface="Arial Narrow" panose="020B0606020202030204" pitchFamily="34" charset="0"/>
              </a:rPr>
              <a:t> </a:t>
            </a:r>
            <a:r>
              <a:rPr lang="ru-RU" sz="2400" b="1" dirty="0" err="1" smtClean="0">
                <a:latin typeface="Arial Narrow" panose="020B0606020202030204" pitchFamily="34" charset="0"/>
              </a:rPr>
              <a:t>Integration</a:t>
            </a:r>
            <a:r>
              <a:rPr lang="ru-RU" sz="2400" b="1" dirty="0" smtClean="0">
                <a:latin typeface="Arial Narrow" panose="020B0606020202030204" pitchFamily="34" charset="0"/>
              </a:rPr>
              <a:t> </a:t>
            </a:r>
            <a:r>
              <a:rPr lang="ru-RU" sz="2400" b="1" dirty="0" err="1" smtClean="0">
                <a:latin typeface="Arial Narrow" panose="020B0606020202030204" pitchFamily="34" charset="0"/>
              </a:rPr>
              <a:t>Services</a:t>
            </a:r>
            <a:endParaRPr lang="ru-RU" sz="2400" b="1" dirty="0" smtClean="0">
              <a:latin typeface="Arial Narrow" panose="020B0606020202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" y="78780"/>
            <a:ext cx="1071829" cy="107182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615466" y="3627272"/>
            <a:ext cx="46842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Arial Narrow" panose="020B0606020202030204" pitchFamily="34" charset="0"/>
              </a:rPr>
              <a:t>Наполнение таблицы «Сотрудники» тестовыми данными</a:t>
            </a:r>
            <a:endParaRPr lang="ru-RU" sz="1600" dirty="0">
              <a:latin typeface="Arial Narrow" panose="020B0606020202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66" y="4230653"/>
            <a:ext cx="1709163" cy="167802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214" y="1481889"/>
            <a:ext cx="3771900" cy="1209675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64" b="38304"/>
          <a:stretch/>
        </p:blipFill>
        <p:spPr>
          <a:xfrm>
            <a:off x="1547344" y="1150609"/>
            <a:ext cx="5982461" cy="209005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727" y="3090329"/>
            <a:ext cx="5371898" cy="362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0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6850" y="160718"/>
            <a:ext cx="1083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Arial Narrow" panose="020B0606020202030204" pitchFamily="34" charset="0"/>
              </a:rPr>
              <a:t>Создание системы мониторинга доступа к данным ключевых таблиц базы данных </a:t>
            </a:r>
            <a:r>
              <a:rPr lang="ru-RU" sz="2400" b="1" dirty="0" err="1">
                <a:latin typeface="Arial Narrow" panose="020B0606020202030204" pitchFamily="34" charset="0"/>
              </a:rPr>
              <a:t>Microsoft</a:t>
            </a:r>
            <a:r>
              <a:rPr lang="ru-RU" sz="2400" b="1" dirty="0">
                <a:latin typeface="Arial Narrow" panose="020B0606020202030204" pitchFamily="34" charset="0"/>
              </a:rPr>
              <a:t> SQL </a:t>
            </a:r>
            <a:r>
              <a:rPr lang="ru-RU" sz="2400" b="1" dirty="0" err="1">
                <a:latin typeface="Arial Narrow" panose="020B0606020202030204" pitchFamily="34" charset="0"/>
              </a:rPr>
              <a:t>Server</a:t>
            </a:r>
            <a:r>
              <a:rPr lang="ru-RU" sz="2400" b="1" dirty="0">
                <a:latin typeface="Arial Narrow" panose="020B0606020202030204" pitchFamily="34" charset="0"/>
              </a:rPr>
              <a:t> 2014</a:t>
            </a:r>
            <a:endParaRPr lang="ru-RU" sz="2400" b="1" dirty="0" smtClean="0">
              <a:latin typeface="Arial Narrow" panose="020B0606020202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" y="78780"/>
            <a:ext cx="1071829" cy="107182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892" y="986725"/>
            <a:ext cx="7218783" cy="389959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947" y="1525979"/>
            <a:ext cx="5996473" cy="4996119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696510" y="4989159"/>
            <a:ext cx="31075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Фрагмент кода триггера </a:t>
            </a:r>
            <a:r>
              <a:rPr lang="en-US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UPDATE</a:t>
            </a:r>
            <a:endParaRPr lang="ru-RU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36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24681" y="1073652"/>
            <a:ext cx="818056" cy="578434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442737" y="275216"/>
            <a:ext cx="9946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Управление </a:t>
            </a:r>
            <a:r>
              <a:rPr lang="ru-RU" sz="2800" b="1" dirty="0">
                <a:latin typeface="Arial Narrow" panose="020B0606020202030204" pitchFamily="34" charset="0"/>
              </a:rPr>
              <a:t>версиями проекта на основе веб-сервиса </a:t>
            </a:r>
            <a:r>
              <a:rPr lang="ru-RU" sz="2800" b="1" dirty="0" err="1">
                <a:latin typeface="Arial Narrow" panose="020B0606020202030204" pitchFamily="34" charset="0"/>
              </a:rPr>
              <a:t>GitHub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311629" y="39793"/>
            <a:ext cx="1742928" cy="99406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066" y="2696547"/>
            <a:ext cx="8871608" cy="4041043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639078" y="1073652"/>
            <a:ext cx="10033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latin typeface="Arial Narrow" panose="020B0606020202030204" pitchFamily="34" charset="0"/>
              </a:rPr>
              <a:t>GitHub</a:t>
            </a:r>
            <a:r>
              <a:rPr lang="ru-RU" dirty="0">
                <a:latin typeface="Arial Narrow" panose="020B0606020202030204" pitchFamily="34" charset="0"/>
              </a:rPr>
              <a:t> – сервис онлайн-хостинга </a:t>
            </a:r>
            <a:r>
              <a:rPr lang="ru-RU" dirty="0" err="1">
                <a:latin typeface="Arial Narrow" panose="020B0606020202030204" pitchFamily="34" charset="0"/>
              </a:rPr>
              <a:t>репозиториев</a:t>
            </a:r>
            <a:r>
              <a:rPr lang="ru-RU" dirty="0">
                <a:latin typeface="Arial Narrow" panose="020B0606020202030204" pitchFamily="34" charset="0"/>
              </a:rPr>
              <a:t>, обладающий всеми функциями распределённого контроля версий и функциональностью управления исходным кодом — всё, что поддерживает </a:t>
            </a:r>
            <a:r>
              <a:rPr lang="ru-RU" dirty="0" err="1">
                <a:latin typeface="Arial Narrow" panose="020B0606020202030204" pitchFamily="34" charset="0"/>
              </a:rPr>
              <a:t>Git</a:t>
            </a:r>
            <a:r>
              <a:rPr lang="ru-RU" dirty="0">
                <a:latin typeface="Arial Narrow" panose="020B0606020202030204" pitchFamily="34" charset="0"/>
              </a:rPr>
              <a:t>. Используется вместе с </a:t>
            </a:r>
            <a:r>
              <a:rPr lang="ru-RU" dirty="0" err="1">
                <a:latin typeface="Arial Narrow" panose="020B0606020202030204" pitchFamily="34" charset="0"/>
              </a:rPr>
              <a:t>Git</a:t>
            </a:r>
            <a:r>
              <a:rPr lang="ru-RU" dirty="0">
                <a:latin typeface="Arial Narrow" panose="020B0606020202030204" pitchFamily="34" charset="0"/>
              </a:rPr>
              <a:t> и даёт разработчикам возможность сохранять их код онлайн, а затем взаимодействовать с другими разработчиками в разных проектах. Работа с системой осуществлялась посредствам графического интерфейса настольного приложения </a:t>
            </a:r>
            <a:r>
              <a:rPr lang="ru-RU" dirty="0" err="1">
                <a:latin typeface="Arial Narrow" panose="020B0606020202030204" pitchFamily="34" charset="0"/>
              </a:rPr>
              <a:t>GitHub</a:t>
            </a:r>
            <a:r>
              <a:rPr lang="ru-RU" dirty="0">
                <a:latin typeface="Arial Narrow" panose="020B0606020202030204" pitchFamily="34" charset="0"/>
              </a:rPr>
              <a:t> </a:t>
            </a:r>
            <a:r>
              <a:rPr lang="ru-RU" dirty="0" err="1">
                <a:latin typeface="Arial Narrow" panose="020B0606020202030204" pitchFamily="34" charset="0"/>
              </a:rPr>
              <a:t>Desktop</a:t>
            </a:r>
            <a:r>
              <a:rPr lang="ru-RU" dirty="0">
                <a:latin typeface="Arial Narrow" panose="020B060602020203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676684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572</Words>
  <Application>Microsoft Office PowerPoint</Application>
  <PresentationFormat>Широкоэкранный</PresentationFormat>
  <Paragraphs>55</Paragraphs>
  <Slides>17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23" baseType="lpstr">
      <vt:lpstr>Arial</vt:lpstr>
      <vt:lpstr>Arial Narrow</vt:lpstr>
      <vt:lpstr>Calibri</vt:lpstr>
      <vt:lpstr>Calibri Light</vt:lpstr>
      <vt:lpstr>Times New Roman</vt:lpstr>
      <vt:lpstr>Тема Office</vt:lpstr>
      <vt:lpstr>Министерство науки и высшего образования Российской Федерации  ФГАОУ ВО «Уральский федеральный университет имени первого Президента России Б.Н. Ельцина»  Институт новых материалов и технологий Кафедра «Теплофизика и информатика в металлургии»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Российской Федерации  ФГАОУ ВО «Уральский федеральный университет имени первого Президента России Б.Н. Ельцина»  Институт новых материалов и технологий Кафедра «Теплофизика и информатика в металлургии»</dc:title>
  <dc:creator>Мазлова Елена</dc:creator>
  <cp:lastModifiedBy>Мазлова Елена</cp:lastModifiedBy>
  <cp:revision>17</cp:revision>
  <dcterms:created xsi:type="dcterms:W3CDTF">2022-05-10T06:12:13Z</dcterms:created>
  <dcterms:modified xsi:type="dcterms:W3CDTF">2022-05-12T06:14:27Z</dcterms:modified>
</cp:coreProperties>
</file>